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sldIdLst>
    <p:sldId id="266" r:id="rId5"/>
    <p:sldId id="267" r:id="rId6"/>
    <p:sldId id="268" r:id="rId7"/>
    <p:sldId id="269" r:id="rId8"/>
    <p:sldId id="270" r:id="rId9"/>
    <p:sldId id="271" r:id="rId10"/>
    <p:sldId id="272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6" autoAdjust="0"/>
    <p:restoredTop sz="94660"/>
  </p:normalViewPr>
  <p:slideViewPr>
    <p:cSldViewPr snapToGrid="0">
      <p:cViewPr varScale="1">
        <p:scale>
          <a:sx n="56" d="100"/>
          <a:sy n="56" d="100"/>
        </p:scale>
        <p:origin x="763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ROQUIN TAROT, ANDRE" userId="6ecf896e-5df0-4877-80f2-583b81d9c4a1" providerId="ADAL" clId="{36466639-984F-4DC8-87ED-353A8AF91DA8}"/>
    <pc:docChg chg="modSld sldOrd">
      <pc:chgData name="MARROQUIN TAROT, ANDRE" userId="6ecf896e-5df0-4877-80f2-583b81d9c4a1" providerId="ADAL" clId="{36466639-984F-4DC8-87ED-353A8AF91DA8}" dt="2022-11-15T13:59:05.994" v="5" actId="20577"/>
      <pc:docMkLst>
        <pc:docMk/>
      </pc:docMkLst>
      <pc:sldChg chg="modSp mod">
        <pc:chgData name="MARROQUIN TAROT, ANDRE" userId="6ecf896e-5df0-4877-80f2-583b81d9c4a1" providerId="ADAL" clId="{36466639-984F-4DC8-87ED-353A8AF91DA8}" dt="2022-11-15T13:59:05.994" v="5" actId="20577"/>
        <pc:sldMkLst>
          <pc:docMk/>
          <pc:sldMk cId="1320896334" sldId="267"/>
        </pc:sldMkLst>
        <pc:spChg chg="mod">
          <ac:chgData name="MARROQUIN TAROT, ANDRE" userId="6ecf896e-5df0-4877-80f2-583b81d9c4a1" providerId="ADAL" clId="{36466639-984F-4DC8-87ED-353A8AF91DA8}" dt="2022-11-15T13:59:05.994" v="5" actId="20577"/>
          <ac:spMkLst>
            <pc:docMk/>
            <pc:sldMk cId="1320896334" sldId="267"/>
            <ac:spMk id="2" creationId="{BFB20A2B-8F32-B100-6970-281AA9DBC5CB}"/>
          </ac:spMkLst>
        </pc:spChg>
      </pc:sldChg>
      <pc:sldChg chg="ord">
        <pc:chgData name="MARROQUIN TAROT, ANDRE" userId="6ecf896e-5df0-4877-80f2-583b81d9c4a1" providerId="ADAL" clId="{36466639-984F-4DC8-87ED-353A8AF91DA8}" dt="2022-11-08T23:29:21.983" v="1"/>
        <pc:sldMkLst>
          <pc:docMk/>
          <pc:sldMk cId="3486418349" sldId="272"/>
        </pc:sldMkLst>
      </pc:sldChg>
    </pc:docChg>
  </pc:docChgLst>
</pc:chgInfo>
</file>

<file path=ppt/media/image1.jpg>
</file>

<file path=ppt/media/image2.png>
</file>

<file path=ppt/media/image3.png>
</file>

<file path=ppt/media/image4.jpeg>
</file>

<file path=ppt/media/image5.jpeg>
</file>

<file path=ppt/media/image6.png>
</file>

<file path=ppt/media/image7.jp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CD81C89-AC0D-4BFF-9223-D3157C1DDC5B}" type="datetimeFigureOut">
              <a:rPr lang="en-US" smtClean="0"/>
              <a:t>11/15/2022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3D7A2-C585-48BF-BF8C-C21FDC051F77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2662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43A52079-6997-47B8-B262-4ED5D2EA2D74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AC80CA-06EA-4D97-A1EC-F2A229B592C4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A60CC4-6CA2-4A99-B83B-711E420D000E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B41ED8-AC2E-4560-8CC9-E6292DDF25B6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5238998-10EA-455D-8FDC-3EBC7E198582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4E9B6-2EC2-45E6-A437-DCC674AAC4AF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D4FF3-940D-4DDE-86D8-82D5A8663636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55261-7117-41BB-BB79-8C1909625493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204D7-DE7F-414C-8571-0012DE9EFCDB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E378FF3-85EA-48E5-8D8C-1DB156807E49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F94F13-1676-4B68-A383-661B657F6E63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5CB83234-995D-4149-8E1E-BC120E9070D5}" type="datetime1">
              <a:rPr lang="en-US" smtClean="0"/>
              <a:t>11/15/2022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47">
            <a:extLst>
              <a:ext uri="{FF2B5EF4-FFF2-40B4-BE49-F238E27FC236}">
                <a16:creationId xmlns:a16="http://schemas.microsoft.com/office/drawing/2014/main" id="{56C94072-1B34-48FB-9A9C-5A9A0FFC8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3" name="Picture 22" descr="extreme close up of line chart graphic">
            <a:extLst>
              <a:ext uri="{FF2B5EF4-FFF2-40B4-BE49-F238E27FC236}">
                <a16:creationId xmlns:a16="http://schemas.microsoft.com/office/drawing/2014/main" id="{B38A25AE-7B44-4EC1-BC0C-CF0FFF03670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00"/>
          <a:stretch/>
        </p:blipFill>
        <p:spPr>
          <a:xfrm>
            <a:off x="-33411" y="10"/>
            <a:ext cx="12191980" cy="6857990"/>
          </a:xfrm>
          <a:prstGeom prst="rect">
            <a:avLst/>
          </a:prstGeom>
        </p:spPr>
      </p:pic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A5019358-4900-4555-99FF-EF6AE90B8E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5670146" y="3710250"/>
            <a:ext cx="2131466" cy="1830903"/>
          </a:xfrm>
          <a:custGeom>
            <a:avLst/>
            <a:gdLst>
              <a:gd name="connsiteX0" fmla="*/ 2308583 w 2308583"/>
              <a:gd name="connsiteY0" fmla="*/ 1983044 h 1983044"/>
              <a:gd name="connsiteX1" fmla="*/ 462 w 2308583"/>
              <a:gd name="connsiteY1" fmla="*/ 1983044 h 1983044"/>
              <a:gd name="connsiteX2" fmla="*/ 0 w 2308583"/>
              <a:gd name="connsiteY2" fmla="*/ 1711185 h 1983044"/>
              <a:gd name="connsiteX3" fmla="*/ 2022607 w 2308583"/>
              <a:gd name="connsiteY3" fmla="*/ 1712117 h 1983044"/>
              <a:gd name="connsiteX4" fmla="*/ 2022607 w 2308583"/>
              <a:gd name="connsiteY4" fmla="*/ 0 h 1983044"/>
              <a:gd name="connsiteX5" fmla="*/ 2308583 w 2308583"/>
              <a:gd name="connsiteY5" fmla="*/ 0 h 19830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08583" h="1983044">
                <a:moveTo>
                  <a:pt x="2308583" y="1983044"/>
                </a:moveTo>
                <a:lnTo>
                  <a:pt x="462" y="1983044"/>
                </a:lnTo>
                <a:cubicBezTo>
                  <a:pt x="-462" y="1889214"/>
                  <a:pt x="923" y="1805015"/>
                  <a:pt x="0" y="1711185"/>
                </a:cubicBezTo>
                <a:lnTo>
                  <a:pt x="2022607" y="1712117"/>
                </a:lnTo>
                <a:lnTo>
                  <a:pt x="2022607" y="0"/>
                </a:lnTo>
                <a:lnTo>
                  <a:pt x="2308583" y="0"/>
                </a:lnTo>
                <a:close/>
              </a:path>
            </a:pathLst>
          </a:custGeom>
          <a:solidFill>
            <a:srgbClr val="FFFFFF">
              <a:alpha val="70000"/>
            </a:srgb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1D5941F3-0256-4E90-BBBC-5A6EDEB8E0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38004" y="4166755"/>
            <a:ext cx="5607908" cy="2040066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347C47-EF1D-4B02-906B-219155AD8D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84063" y="4570221"/>
            <a:ext cx="5268177" cy="1086237"/>
          </a:xfrm>
        </p:spPr>
        <p:txBody>
          <a:bodyPr>
            <a:normAutofit/>
          </a:bodyPr>
          <a:lstStyle/>
          <a:p>
            <a:pPr algn="l"/>
            <a:r>
              <a:rPr lang="en-US" sz="36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EDUCACIÓN DE CALIDAD g7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6A0527F-C5FD-4E9B-9F21-5D1FBA3131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84063" y="0"/>
            <a:ext cx="5447902" cy="1647462"/>
          </a:xfrm>
        </p:spPr>
        <p:txBody>
          <a:bodyPr>
            <a:normAutofit fontScale="25000" lnSpcReduction="20000"/>
          </a:bodyPr>
          <a:lstStyle/>
          <a:p>
            <a:pPr algn="r" rtl="0">
              <a:spcBef>
                <a:spcPts val="0"/>
              </a:spcBef>
              <a:spcAft>
                <a:spcPts val="0"/>
              </a:spcAft>
            </a:pPr>
            <a:r>
              <a:rPr lang="en-US" sz="64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José Alejandro Antón Escobar 221041</a:t>
            </a:r>
            <a:endParaRPr lang="en-US" sz="6400" b="0" dirty="0">
              <a:solidFill>
                <a:schemeClr val="bg1"/>
              </a:solidFill>
              <a:effectLst/>
            </a:endParaRPr>
          </a:p>
          <a:p>
            <a:pPr algn="r" rtl="0">
              <a:spcBef>
                <a:spcPts val="0"/>
              </a:spcBef>
              <a:spcAft>
                <a:spcPts val="0"/>
              </a:spcAft>
            </a:pPr>
            <a:br>
              <a:rPr lang="en-US" sz="6400" b="0" dirty="0">
                <a:solidFill>
                  <a:schemeClr val="bg1"/>
                </a:solidFill>
                <a:effectLst/>
              </a:rPr>
            </a:br>
            <a:r>
              <a:rPr lang="en-US" sz="64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Andre Marroquin, 22266</a:t>
            </a:r>
            <a:endParaRPr lang="en-US" sz="6400" b="0" dirty="0">
              <a:solidFill>
                <a:schemeClr val="bg1"/>
              </a:solidFill>
              <a:effectLst/>
            </a:endParaRPr>
          </a:p>
          <a:p>
            <a:pPr algn="r" rtl="0">
              <a:spcBef>
                <a:spcPts val="0"/>
              </a:spcBef>
              <a:spcAft>
                <a:spcPts val="0"/>
              </a:spcAft>
            </a:pPr>
            <a:br>
              <a:rPr lang="en-US" sz="6400" b="0" dirty="0">
                <a:solidFill>
                  <a:schemeClr val="bg1"/>
                </a:solidFill>
                <a:effectLst/>
              </a:rPr>
            </a:br>
            <a:r>
              <a:rPr lang="en-US" sz="64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Nelson García </a:t>
            </a:r>
            <a:r>
              <a:rPr lang="en-US" sz="6400" b="1" i="0" u="none" strike="noStrike" dirty="0" err="1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Bravatti</a:t>
            </a:r>
            <a:r>
              <a:rPr lang="en-US" sz="64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22434</a:t>
            </a:r>
            <a:endParaRPr lang="en-US" sz="6400" b="0" dirty="0">
              <a:solidFill>
                <a:schemeClr val="bg1"/>
              </a:solidFill>
              <a:effectLst/>
            </a:endParaRPr>
          </a:p>
          <a:p>
            <a:pPr algn="r" rtl="0">
              <a:spcBef>
                <a:spcPts val="0"/>
              </a:spcBef>
              <a:spcAft>
                <a:spcPts val="0"/>
              </a:spcAft>
            </a:pPr>
            <a:br>
              <a:rPr lang="en-US" sz="6400" b="0" dirty="0">
                <a:solidFill>
                  <a:schemeClr val="bg1"/>
                </a:solidFill>
                <a:effectLst/>
              </a:rPr>
            </a:br>
            <a:r>
              <a:rPr lang="en-US" sz="6400" b="1" i="0" u="none" strike="noStrike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Andy Fuentes, 2294</a:t>
            </a:r>
            <a:endParaRPr lang="en-US" sz="6400" b="0" dirty="0">
              <a:solidFill>
                <a:schemeClr val="bg1"/>
              </a:solidFill>
              <a:effectLst/>
            </a:endParaRPr>
          </a:p>
          <a:p>
            <a:br>
              <a:rPr lang="en-US" sz="1400" dirty="0"/>
            </a:br>
            <a:endParaRPr lang="en-US" sz="18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5576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B20A2B-8F32-B100-6970-281AA9DBC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62667" y="411033"/>
            <a:ext cx="9601200" cy="1485900"/>
          </a:xfrm>
        </p:spPr>
        <p:txBody>
          <a:bodyPr/>
          <a:lstStyle/>
          <a:p>
            <a:pPr algn="ctr"/>
            <a:r>
              <a:rPr lang="en-US" b="1" dirty="0" err="1"/>
              <a:t>Problema</a:t>
            </a:r>
            <a:endParaRPr lang="en-US" b="1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Content Placeholder 3" descr="Surface Pro - Burgundy">
                <a:extLst>
                  <a:ext uri="{FF2B5EF4-FFF2-40B4-BE49-F238E27FC236}">
                    <a16:creationId xmlns:a16="http://schemas.microsoft.com/office/drawing/2014/main" id="{AF045EE1-E7C3-3CCB-3102-F3B684A2216E}"/>
                  </a:ext>
                </a:extLst>
              </p:cNvPr>
              <p:cNvGraphicFramePr>
                <a:graphicFrameLocks noGrp="1" noChangeAspect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2609426805"/>
                  </p:ext>
                </p:extLst>
              </p:nvPr>
            </p:nvGraphicFramePr>
            <p:xfrm>
              <a:off x="8870991" y="1623712"/>
              <a:ext cx="2872959" cy="313176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872959" cy="3131765"/>
                    </a:xfrm>
                    <a:prstGeom prst="rect">
                      <a:avLst/>
                    </a:prstGeom>
                  </am3d:spPr>
                  <am3d:camera>
                    <am3d:pos x="0" y="0" z="7026652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389516" d="1000000"/>
                    <am3d:preTrans dx="0" dy="-11729876" dz="-6720205"/>
                    <am3d:scale>
                      <am3d:sx n="1000000" d="1000000"/>
                      <am3d:sy n="1000000" d="1000000"/>
                      <am3d:sz n="1000000" d="1000000"/>
                    </am3d:scale>
                    <am3d:rot ax="1944718" ay="-1042087" az="-64391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357692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Content Placeholder 3" descr="Surface Pro - Burgundy">
                <a:extLst>
                  <a:ext uri="{FF2B5EF4-FFF2-40B4-BE49-F238E27FC236}">
                    <a16:creationId xmlns:a16="http://schemas.microsoft.com/office/drawing/2014/main" id="{AF045EE1-E7C3-3CCB-3102-F3B684A2216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870991" y="1623712"/>
                <a:ext cx="2872959" cy="3131765"/>
              </a:xfrm>
              <a:prstGeom prst="rect">
                <a:avLst/>
              </a:prstGeom>
            </p:spPr>
          </p:pic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8237C8C9-485E-B841-EC15-F4A1D1342026}"/>
              </a:ext>
            </a:extLst>
          </p:cNvPr>
          <p:cNvSpPr txBox="1"/>
          <p:nvPr/>
        </p:nvSpPr>
        <p:spPr>
          <a:xfrm>
            <a:off x="1422779" y="2170154"/>
            <a:ext cx="744821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La educación de calidad. Mucha gente en Guatemala no tiene acceso a una educación debido a distintos factores. Uno de los factores puede ser que no hay suficiente educación pública y de calidad. También se puede establecer que no tienen todos los mismos recursos como para acceder a una educación privada. “el 75% es el porcentaje de analfabetismo en muchas de las áreas rurales de Guatemala”. También el 79% de estudiantes de básico y ciclo diversificado carecen o no tienen la oportunidad de poder usar una computadora.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8963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6" name="Rectangle 1035">
            <a:extLst>
              <a:ext uri="{FF2B5EF4-FFF2-40B4-BE49-F238E27FC236}">
                <a16:creationId xmlns:a16="http://schemas.microsoft.com/office/drawing/2014/main" id="{6EFADEDC-47BB-4F2C-AB69-715527B4D5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4C0107-054A-BC8A-50C2-3429582D84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00824" y="685800"/>
            <a:ext cx="6176776" cy="1485900"/>
          </a:xfrm>
        </p:spPr>
        <p:txBody>
          <a:bodyPr>
            <a:normAutofit/>
          </a:bodyPr>
          <a:lstStyle/>
          <a:p>
            <a:r>
              <a:rPr lang="en-US" sz="5400" b="1" i="0" dirty="0" err="1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Solución</a:t>
            </a:r>
            <a:r>
              <a:rPr lang="en-US" sz="5400" b="0" i="0" dirty="0"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 </a:t>
            </a:r>
            <a:r>
              <a:rPr lang="en-US" sz="5400" b="1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endParaRPr lang="en-US" sz="5400" dirty="0">
              <a:solidFill>
                <a:schemeClr val="tx1"/>
              </a:solidFill>
            </a:endParaRPr>
          </a:p>
        </p:txBody>
      </p:sp>
      <p:pic>
        <p:nvPicPr>
          <p:cNvPr id="1026" name="Picture 2" descr="▷ ¿Cuántas páginas tiene el libro? - PsicoActiva">
            <a:extLst>
              <a:ext uri="{FF2B5EF4-FFF2-40B4-BE49-F238E27FC236}">
                <a16:creationId xmlns:a16="http://schemas.microsoft.com/office/drawing/2014/main" id="{11495E4B-A75C-326C-2DDB-5074397C1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1733" y="708774"/>
            <a:ext cx="3730079" cy="25744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Qué es Código? » Su Definición y Significado [2022]">
            <a:extLst>
              <a:ext uri="{FF2B5EF4-FFF2-40B4-BE49-F238E27FC236}">
                <a16:creationId xmlns:a16="http://schemas.microsoft.com/office/drawing/2014/main" id="{CCDD742B-7C52-49EA-9D19-976487B710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1733" y="3663696"/>
            <a:ext cx="3730079" cy="2396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8" name="Rectangle 1037">
            <a:extLst>
              <a:ext uri="{FF2B5EF4-FFF2-40B4-BE49-F238E27FC236}">
                <a16:creationId xmlns:a16="http://schemas.microsoft.com/office/drawing/2014/main" id="{CC97F718-8333-4ACB-AEE4-87F88BE1D4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7354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04EC6-F781-F6D1-2C35-5D7BAD2DAE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0824" y="2286000"/>
            <a:ext cx="6176776" cy="3581400"/>
          </a:xfrm>
        </p:spPr>
        <p:txBody>
          <a:bodyPr>
            <a:normAutofit/>
          </a:bodyPr>
          <a:lstStyle/>
          <a:p>
            <a:r>
              <a:rPr lang="es-ES" b="0" i="0" u="none" strike="noStrike">
                <a:effectLst/>
                <a:latin typeface="Arial" panose="020B0604020202020204" pitchFamily="34" charset="0"/>
              </a:rPr>
              <a:t>La solución planteada al problema fue hacer un código el cual se diera teoría sobre 3 ramas de estudio básico las cuales serían; lenguaje, geografía y matemática. Cada clase de estas tendría su respectiva parte de repaso y de evaluar el conocimiento del usuario. En el cual el usuario puede verificar si aprendió las cosas básicas de las materias establecidas. 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071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MPORTANCIA DE LA TECNOLOGÍA EN LA ACTUALIDAD">
            <a:extLst>
              <a:ext uri="{FF2B5EF4-FFF2-40B4-BE49-F238E27FC236}">
                <a16:creationId xmlns:a16="http://schemas.microsoft.com/office/drawing/2014/main" id="{2EB5B8DD-EA7D-F0AB-51CB-88A418875F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01" r="1" b="587"/>
          <a:stretch/>
        </p:blipFill>
        <p:spPr bwMode="auto">
          <a:xfrm>
            <a:off x="-1" y="10"/>
            <a:ext cx="1218865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60" name="Rectangle 2059">
            <a:extLst>
              <a:ext uri="{FF2B5EF4-FFF2-40B4-BE49-F238E27FC236}">
                <a16:creationId xmlns:a16="http://schemas.microsoft.com/office/drawing/2014/main" id="{2078F889-8780-48D5-8B9E-DF8B13063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-258" y="0"/>
            <a:ext cx="12192000" cy="6858000"/>
          </a:xfrm>
          <a:prstGeom prst="rect">
            <a:avLst/>
          </a:prstGeom>
          <a:gradFill flip="none" rotWithShape="1">
            <a:gsLst>
              <a:gs pos="20000">
                <a:schemeClr val="tx2">
                  <a:alpha val="70000"/>
                </a:schemeClr>
              </a:gs>
              <a:gs pos="100000">
                <a:schemeClr val="tx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CC1D02-49CB-70F5-15DA-CF9F339350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en-US" b="1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Tecnología</a:t>
            </a:r>
            <a:r>
              <a:rPr lang="en-US" b="1" i="0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b="1" i="0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Utilizada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062" name="Rectangle 2061">
            <a:extLst>
              <a:ext uri="{FF2B5EF4-FFF2-40B4-BE49-F238E27FC236}">
                <a16:creationId xmlns:a16="http://schemas.microsoft.com/office/drawing/2014/main" id="{3A4CABA2-22A0-44B2-BD92-28FF73FCEA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BB7BF4-71C1-277C-5638-61A27B4EF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286000"/>
            <a:ext cx="9601200" cy="3581400"/>
          </a:xfrm>
        </p:spPr>
        <p:txBody>
          <a:bodyPr>
            <a:normAutofit/>
          </a:bodyPr>
          <a:lstStyle/>
          <a:p>
            <a:pPr marL="0" indent="0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-ES" sz="1900" b="1" dirty="0">
                <a:solidFill>
                  <a:schemeClr val="bg2"/>
                </a:solidFill>
                <a:latin typeface="Arial" panose="020B0604020202020204" pitchFamily="34" charset="0"/>
              </a:rPr>
              <a:t>      </a:t>
            </a:r>
            <a:r>
              <a:rPr lang="es-ES" sz="1900" b="1" i="0" u="none" strike="noStrike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LENGUAJE USADO: </a:t>
            </a:r>
            <a:endParaRPr lang="es-ES" sz="1900" b="0" dirty="0">
              <a:solidFill>
                <a:schemeClr val="bg2"/>
              </a:solidFill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s-ES" sz="1900" b="0" i="0" u="none" strike="noStrike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En este proyecto se utilizó el lenguaje java en todos los archivos del proyecto ya que era el más adecuado para lo que como grupo habíamos planteado y porque era con el que más nos familiarizamos en programación orientada a objetos.</a:t>
            </a:r>
            <a:endParaRPr lang="es-ES" sz="1900" b="0" dirty="0">
              <a:solidFill>
                <a:schemeClr val="bg2"/>
              </a:solidFill>
              <a:effectLst/>
            </a:endParaRPr>
          </a:p>
          <a:p>
            <a:pPr marL="0" indent="0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-ES" sz="1900" b="1" i="0" u="none" strike="noStrike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     PERSISTENCIA:</a:t>
            </a:r>
            <a:endParaRPr lang="es-ES" sz="1900" b="0" dirty="0">
              <a:solidFill>
                <a:schemeClr val="bg2"/>
              </a:solidFill>
              <a:effectLst/>
            </a:endParaRPr>
          </a:p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s-ES" sz="1900" b="0" i="0" u="none" strike="noStrike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Se decidió usar archivos </a:t>
            </a:r>
            <a:r>
              <a:rPr lang="es-ES" sz="1900" b="0" i="0" u="none" strike="noStrike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csv</a:t>
            </a:r>
            <a:r>
              <a:rPr lang="es-ES" sz="1900" b="0" i="0" u="none" strike="noStrike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de </a:t>
            </a:r>
            <a:r>
              <a:rPr lang="es-ES" sz="1900" b="0" i="0" u="none" strike="noStrike" dirty="0" err="1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excel</a:t>
            </a:r>
            <a:r>
              <a:rPr lang="es-ES" sz="1900" b="0" i="0" u="none" strike="noStrike" dirty="0">
                <a:solidFill>
                  <a:schemeClr val="bg2"/>
                </a:solidFill>
                <a:effectLst/>
                <a:latin typeface="Arial" panose="020B0604020202020204" pitchFamily="34" charset="0"/>
              </a:rPr>
              <a:t> para que solo pudiera hacerlo un estudiante a la vez y ese mismo estudiante le quedarían registrados sus datos personales tanto como su promedio de cada materia.</a:t>
            </a:r>
            <a:endParaRPr lang="es-ES" sz="1900" b="0" dirty="0">
              <a:solidFill>
                <a:schemeClr val="bg2"/>
              </a:solidFill>
              <a:effectLst/>
            </a:endParaRPr>
          </a:p>
          <a:p>
            <a:endParaRPr lang="en-US" sz="190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487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7" name="Rectangle 3080">
            <a:extLst>
              <a:ext uri="{FF2B5EF4-FFF2-40B4-BE49-F238E27FC236}">
                <a16:creationId xmlns:a16="http://schemas.microsoft.com/office/drawing/2014/main" id="{0E807223-DF88-4D6D-970E-08919E5E02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3088" name="Rectangle 3082">
            <a:extLst>
              <a:ext uri="{FF2B5EF4-FFF2-40B4-BE49-F238E27FC236}">
                <a16:creationId xmlns:a16="http://schemas.microsoft.com/office/drawing/2014/main" id="{F8B556C4-7E49-4C36-845D-FC58F5073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Requisito del título valor | Gerencie.com">
            <a:extLst>
              <a:ext uri="{FF2B5EF4-FFF2-40B4-BE49-F238E27FC236}">
                <a16:creationId xmlns:a16="http://schemas.microsoft.com/office/drawing/2014/main" id="{D3937B55-04AC-F9BE-5FE0-A9617A6593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7" r="5465"/>
          <a:stretch/>
        </p:blipFill>
        <p:spPr bwMode="auto">
          <a:xfrm>
            <a:off x="-1371601" y="10"/>
            <a:ext cx="1219200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F6C3C3-D8A0-2F69-B8D4-EFB06696BF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Requisitos funcionales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49398AD-D2ED-1F52-23DF-D1105625C604}"/>
              </a:ext>
            </a:extLst>
          </p:cNvPr>
          <p:cNvSpPr txBox="1"/>
          <p:nvPr/>
        </p:nvSpPr>
        <p:spPr>
          <a:xfrm>
            <a:off x="1094763" y="1765881"/>
            <a:ext cx="9601200" cy="496208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/>
          <a:p>
            <a:pPr marL="384048" indent="-384048" defTabSz="914400" fontAlgn="base">
              <a:lnSpc>
                <a:spcPct val="94000"/>
              </a:lnSpc>
              <a:spcBef>
                <a:spcPts val="1200"/>
              </a:spcBef>
              <a:spcAft>
                <a:spcPts val="200"/>
              </a:spcAft>
              <a:buFont typeface="Franklin Gothic Book" panose="020B0503020102020204" pitchFamily="34" charset="0"/>
              <a:buAutoNum type="arabicPeriod"/>
            </a:pP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Requisito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menú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:</a:t>
            </a:r>
          </a:p>
          <a:p>
            <a:pPr defTabSz="914400" fontAlgn="base">
              <a:lnSpc>
                <a:spcPct val="94000"/>
              </a:lnSpc>
              <a:spcBef>
                <a:spcPts val="1200"/>
              </a:spcBef>
              <a:spcAft>
                <a:spcPts val="200"/>
              </a:spcAft>
            </a:pPr>
            <a:endParaRPr lang="en-US" sz="2000" b="0" i="0" u="none" strike="noStrike" dirty="0">
              <a:solidFill>
                <a:schemeClr val="tx2"/>
              </a:solidFill>
              <a:effectLst/>
            </a:endParaRPr>
          </a:p>
          <a:p>
            <a:pPr marL="384048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Bienvenida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al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programa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.</a:t>
            </a:r>
          </a:p>
          <a:p>
            <a:pPr marL="384048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Hacer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las 3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ramas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de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estudio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y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repaso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. </a:t>
            </a:r>
          </a:p>
          <a:p>
            <a:pPr marL="384048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Inicio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de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sesión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del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usuario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.</a:t>
            </a:r>
          </a:p>
          <a:p>
            <a:pPr marL="384048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Salida del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programa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.</a:t>
            </a:r>
          </a:p>
          <a:p>
            <a:pPr marL="384048" indent="-384048" defTabSz="914400" fontAlgn="base">
              <a:lnSpc>
                <a:spcPct val="94000"/>
              </a:lnSpc>
              <a:spcBef>
                <a:spcPts val="1200"/>
              </a:spcBef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2000" b="0" dirty="0">
                <a:solidFill>
                  <a:schemeClr val="tx2"/>
                </a:solidFill>
                <a:effectLst/>
              </a:rPr>
              <a:t>2.	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Inicio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del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programa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: </a:t>
            </a:r>
            <a:endParaRPr lang="en-US" sz="2000" dirty="0">
              <a:solidFill>
                <a:schemeClr val="tx2"/>
              </a:solidFill>
            </a:endParaRPr>
          </a:p>
          <a:p>
            <a:pPr marL="384048" indent="-384048" defTabSz="914400" fontAlgn="base">
              <a:lnSpc>
                <a:spcPct val="94000"/>
              </a:lnSpc>
              <a:spcBef>
                <a:spcPts val="1200"/>
              </a:spcBef>
              <a:spcAft>
                <a:spcPts val="200"/>
              </a:spcAft>
              <a:buFont typeface="Franklin Gothic Book" panose="020B0503020102020204" pitchFamily="34" charset="0"/>
            </a:pPr>
            <a:endParaRPr lang="en-US" sz="2000" b="0" i="0" u="none" strike="noStrike" dirty="0">
              <a:solidFill>
                <a:schemeClr val="tx2"/>
              </a:solidFill>
              <a:effectLst/>
            </a:endParaRPr>
          </a:p>
          <a:p>
            <a:pPr marL="384048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Se le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pedirá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al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usuario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sus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datos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personales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.</a:t>
            </a:r>
          </a:p>
          <a:p>
            <a:pPr marL="384048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Estos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datos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se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almacenarán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en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un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archivo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csv de excel.</a:t>
            </a:r>
          </a:p>
          <a:p>
            <a:pPr marL="384048" indent="-384048" defTabSz="914400" fontAlgn="base">
              <a:lnSpc>
                <a:spcPct val="94000"/>
              </a:lnSpc>
              <a:spcBef>
                <a:spcPts val="1200"/>
              </a:spcBef>
              <a:spcAft>
                <a:spcPts val="200"/>
              </a:spcAft>
              <a:buFont typeface="Franklin Gothic Book" panose="020B0503020102020204" pitchFamily="34" charset="0"/>
              <a:buAutoNum type="arabicPeriod" startAt="3"/>
            </a:pP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Funcionalidad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de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cada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materia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:</a:t>
            </a:r>
          </a:p>
          <a:p>
            <a:pPr marL="384048" indent="-384048" defTabSz="914400" fontAlgn="base">
              <a:lnSpc>
                <a:spcPct val="94000"/>
              </a:lnSpc>
              <a:spcBef>
                <a:spcPts val="1200"/>
              </a:spcBef>
              <a:spcAft>
                <a:spcPts val="200"/>
              </a:spcAft>
              <a:buFont typeface="Franklin Gothic Book" panose="020B0503020102020204" pitchFamily="34" charset="0"/>
              <a:buAutoNum type="arabicPeriod" startAt="3"/>
            </a:pPr>
            <a:endParaRPr lang="en-US" sz="2000" b="0" i="0" u="none" strike="noStrike" dirty="0">
              <a:solidFill>
                <a:schemeClr val="tx2"/>
              </a:solidFill>
              <a:effectLst/>
            </a:endParaRPr>
          </a:p>
          <a:p>
            <a:pPr marL="384048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Cada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materia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tiene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su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área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de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repaso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.</a:t>
            </a:r>
          </a:p>
          <a:p>
            <a:pPr marL="384048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Cada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materia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tiene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su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área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de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evaluación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.</a:t>
            </a:r>
          </a:p>
          <a:p>
            <a:pPr marL="384048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Cada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materia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muestra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un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promedio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de las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respuestas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</a:t>
            </a:r>
            <a:r>
              <a:rPr lang="en-US" sz="2000" b="0" i="0" u="none" strike="noStrike" dirty="0" err="1">
                <a:solidFill>
                  <a:schemeClr val="tx2"/>
                </a:solidFill>
                <a:effectLst/>
              </a:rPr>
              <a:t>por</a:t>
            </a:r>
            <a:r>
              <a:rPr lang="en-US" sz="2000" b="0" i="0" u="none" strike="noStrike" dirty="0">
                <a:solidFill>
                  <a:schemeClr val="tx2"/>
                </a:solidFill>
                <a:effectLst/>
              </a:rPr>
              <a:t> persona</a:t>
            </a:r>
            <a:r>
              <a:rPr lang="en-US" sz="1100" b="0" i="0" u="none" strike="noStrike" dirty="0">
                <a:solidFill>
                  <a:schemeClr val="tx2"/>
                </a:solidFill>
                <a:effectLst/>
              </a:rPr>
              <a:t>.</a:t>
            </a:r>
          </a:p>
          <a:p>
            <a:pPr marL="384048" indent="-384048" defTabSz="914400" fontAlgn="base">
              <a:lnSpc>
                <a:spcPct val="94000"/>
              </a:lnSpc>
              <a:spcBef>
                <a:spcPts val="1200"/>
              </a:spcBef>
              <a:spcAft>
                <a:spcPts val="200"/>
              </a:spcAft>
              <a:buFont typeface="Franklin Gothic Book" panose="020B0503020102020204" pitchFamily="34" charset="0"/>
            </a:pPr>
            <a:br>
              <a:rPr lang="en-US" sz="1100" b="0" dirty="0">
                <a:solidFill>
                  <a:schemeClr val="tx2"/>
                </a:solidFill>
                <a:effectLst/>
              </a:rPr>
            </a:br>
            <a:endParaRPr lang="en-US" sz="1100" b="0" i="0" u="none" strike="noStrike" dirty="0">
              <a:solidFill>
                <a:schemeClr val="tx2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809903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97F59D-628C-4053-B41F-489D0045F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DF654C13-0248-4854-8921-BBAAB576B1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2D0DFB-0ABC-4D3D-805B-25F8919966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295024" y="864066"/>
            <a:ext cx="774003" cy="774158"/>
          </a:xfrm>
          <a:custGeom>
            <a:avLst/>
            <a:gdLst>
              <a:gd name="connsiteX0" fmla="*/ 2869239 w 3275013"/>
              <a:gd name="connsiteY0" fmla="*/ 0 h 3275670"/>
              <a:gd name="connsiteX1" fmla="*/ 3275013 w 3275013"/>
              <a:gd name="connsiteY1" fmla="*/ 0 h 3275670"/>
              <a:gd name="connsiteX2" fmla="*/ 3275013 w 3275013"/>
              <a:gd name="connsiteY2" fmla="*/ 3275670 h 3275670"/>
              <a:gd name="connsiteX3" fmla="*/ 0 w 3275013"/>
              <a:gd name="connsiteY3" fmla="*/ 3275670 h 3275670"/>
              <a:gd name="connsiteX4" fmla="*/ 0 w 3275013"/>
              <a:gd name="connsiteY4" fmla="*/ 2890368 h 3275670"/>
              <a:gd name="connsiteX5" fmla="*/ 2869239 w 3275013"/>
              <a:gd name="connsiteY5" fmla="*/ 2890809 h 3275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75013" h="3275670">
                <a:moveTo>
                  <a:pt x="2869239" y="0"/>
                </a:moveTo>
                <a:lnTo>
                  <a:pt x="3275013" y="0"/>
                </a:lnTo>
                <a:lnTo>
                  <a:pt x="3275013" y="3275670"/>
                </a:lnTo>
                <a:lnTo>
                  <a:pt x="0" y="3275670"/>
                </a:lnTo>
                <a:lnTo>
                  <a:pt x="0" y="2890368"/>
                </a:lnTo>
                <a:lnTo>
                  <a:pt x="2869239" y="2890809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5CC511-C7D4-7DBB-FD36-E2E6776224B9}"/>
              </a:ext>
            </a:extLst>
          </p:cNvPr>
          <p:cNvSpPr txBox="1"/>
          <p:nvPr/>
        </p:nvSpPr>
        <p:spPr>
          <a:xfrm>
            <a:off x="1371600" y="1793710"/>
            <a:ext cx="6758273" cy="40736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384048" defTabSz="914400" fontAlgn="base">
              <a:lnSpc>
                <a:spcPct val="94000"/>
              </a:lnSpc>
              <a:spcBef>
                <a:spcPts val="1200"/>
              </a:spcBef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500" b="0">
                <a:solidFill>
                  <a:schemeClr val="tx2"/>
                </a:solidFill>
                <a:effectLst/>
              </a:rPr>
              <a:t>4.</a:t>
            </a:r>
            <a:r>
              <a:rPr lang="en-US" sz="1500" b="0" i="0" u="none" strike="noStrike">
                <a:solidFill>
                  <a:schemeClr val="tx2"/>
                </a:solidFill>
                <a:effectLst/>
              </a:rPr>
              <a:t>Excepciones:</a:t>
            </a:r>
          </a:p>
          <a:p>
            <a:pPr marL="742950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1500" b="0" i="0" u="none" strike="noStrike">
                <a:solidFill>
                  <a:schemeClr val="tx2"/>
                </a:solidFill>
                <a:effectLst/>
              </a:rPr>
              <a:t>Se mostrarán errores amigables para que el usuario lo entienda, en caso de ingresar letras en el menú</a:t>
            </a:r>
            <a:r>
              <a:rPr lang="en-US" sz="1500">
                <a:solidFill>
                  <a:schemeClr val="tx2"/>
                </a:solidFill>
              </a:rPr>
              <a:t>.</a:t>
            </a:r>
            <a:endParaRPr lang="en-US" sz="1500" b="0" i="0" u="none" strike="noStrike">
              <a:solidFill>
                <a:schemeClr val="tx2"/>
              </a:solidFill>
              <a:effectLst/>
            </a:endParaRPr>
          </a:p>
          <a:p>
            <a:pPr indent="-384048" defTabSz="914400" fontAlgn="base">
              <a:lnSpc>
                <a:spcPct val="94000"/>
              </a:lnSpc>
              <a:spcBef>
                <a:spcPts val="1200"/>
              </a:spcBef>
              <a:spcAft>
                <a:spcPts val="200"/>
              </a:spcAft>
              <a:buFont typeface="Franklin Gothic Book" panose="020B0503020102020204" pitchFamily="34" charset="0"/>
            </a:pPr>
            <a:endParaRPr lang="en-US" sz="1500">
              <a:solidFill>
                <a:schemeClr val="tx2"/>
              </a:solidFill>
            </a:endParaRPr>
          </a:p>
          <a:p>
            <a:pPr indent="-384048" defTabSz="914400" fontAlgn="base">
              <a:lnSpc>
                <a:spcPct val="94000"/>
              </a:lnSpc>
              <a:spcBef>
                <a:spcPts val="1200"/>
              </a:spcBef>
              <a:spcAft>
                <a:spcPts val="200"/>
              </a:spcAft>
              <a:buFont typeface="Franklin Gothic Book" panose="020B0503020102020204" pitchFamily="34" charset="0"/>
            </a:pPr>
            <a:r>
              <a:rPr lang="en-US" sz="1500" b="0" i="0" u="none" strike="noStrike">
                <a:solidFill>
                  <a:schemeClr val="tx2"/>
                </a:solidFill>
                <a:effectLst/>
              </a:rPr>
              <a:t>5.Persistencia</a:t>
            </a:r>
          </a:p>
          <a:p>
            <a:pPr marL="742950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1500" b="0" i="0" u="none" strike="noStrike">
                <a:solidFill>
                  <a:schemeClr val="tx2"/>
                </a:solidFill>
                <a:effectLst/>
              </a:rPr>
              <a:t>Se guardarán los datos del estudiante en un archivo.</a:t>
            </a:r>
          </a:p>
          <a:p>
            <a:pPr marL="742950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1500" b="0" i="0" u="none" strike="noStrike">
                <a:solidFill>
                  <a:schemeClr val="tx2"/>
                </a:solidFill>
                <a:effectLst/>
              </a:rPr>
              <a:t>El archivo será almacenado en la computadora del usuario.</a:t>
            </a:r>
          </a:p>
          <a:p>
            <a:pPr marL="742950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1500" b="0" i="0" u="none" strike="noStrike">
                <a:solidFill>
                  <a:schemeClr val="tx2"/>
                </a:solidFill>
                <a:effectLst/>
              </a:rPr>
              <a:t>Se creará automáticamente el archivo en la computadora.</a:t>
            </a:r>
          </a:p>
          <a:p>
            <a:pPr indent="-384048" defTabSz="914400" fontAlgn="base">
              <a:lnSpc>
                <a:spcPct val="94000"/>
              </a:lnSpc>
              <a:spcBef>
                <a:spcPts val="1200"/>
              </a:spcBef>
              <a:spcAft>
                <a:spcPts val="200"/>
              </a:spcAft>
              <a:buFont typeface="Franklin Gothic Book" panose="020B0503020102020204" pitchFamily="34" charset="0"/>
            </a:pPr>
            <a:br>
              <a:rPr lang="en-US" sz="1500" b="0">
                <a:solidFill>
                  <a:schemeClr val="tx2"/>
                </a:solidFill>
                <a:effectLst/>
              </a:rPr>
            </a:br>
            <a:r>
              <a:rPr lang="en-US" sz="1500" b="0">
                <a:solidFill>
                  <a:schemeClr val="tx2"/>
                </a:solidFill>
                <a:effectLst/>
              </a:rPr>
              <a:t>6.</a:t>
            </a:r>
            <a:r>
              <a:rPr lang="en-US" sz="1500" b="0" i="0" u="none" strike="noStrike">
                <a:solidFill>
                  <a:schemeClr val="tx2"/>
                </a:solidFill>
                <a:effectLst/>
              </a:rPr>
              <a:t>Resultados:</a:t>
            </a:r>
          </a:p>
          <a:p>
            <a:pPr marL="742950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1500" b="0" i="0" u="none" strike="noStrike">
                <a:solidFill>
                  <a:schemeClr val="tx2"/>
                </a:solidFill>
                <a:effectLst/>
              </a:rPr>
              <a:t>Los estudiantes pueden ver si su respuesta fue correcta o incorrecta.</a:t>
            </a:r>
          </a:p>
          <a:p>
            <a:pPr marL="742950" lvl="1" indent="-384048" defTabSz="914400" fontAlgn="base">
              <a:lnSpc>
                <a:spcPct val="94000"/>
              </a:lnSpc>
              <a:spcBef>
                <a:spcPts val="0"/>
              </a:spcBef>
              <a:spcAft>
                <a:spcPts val="200"/>
              </a:spcAft>
              <a:buFont typeface="Franklin Gothic Book" panose="020B0503020102020204" pitchFamily="34" charset="0"/>
              <a:buChar char="•"/>
            </a:pPr>
            <a:r>
              <a:rPr lang="en-US" sz="1500" b="0" i="0" u="none" strike="noStrike">
                <a:solidFill>
                  <a:schemeClr val="tx2"/>
                </a:solidFill>
                <a:effectLst/>
              </a:rPr>
              <a:t>En caso de incorrecta pueden ver el área de repaso de la materia.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BB3FB55-6158-4274-9A35-F48A2197AD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6453386"/>
            <a:ext cx="12191998" cy="4046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5104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E0498A-BC58-6096-F0B5-5731E91C80DD}"/>
              </a:ext>
            </a:extLst>
          </p:cNvPr>
          <p:cNvSpPr txBox="1"/>
          <p:nvPr/>
        </p:nvSpPr>
        <p:spPr>
          <a:xfrm>
            <a:off x="8154186" y="634028"/>
            <a:ext cx="3355942" cy="373283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89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100" b="1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UML</a:t>
            </a:r>
            <a:r>
              <a:rPr lang="en-US" sz="5100" cap="all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100" b="1" i="0" u="none" strike="noStrike" cap="all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(</a:t>
            </a:r>
            <a:r>
              <a:rPr lang="en-US" sz="5100" b="1" i="0" u="none" strike="noStrike" cap="all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diseño</a:t>
            </a:r>
            <a:r>
              <a:rPr lang="en-US" sz="5100" b="1" i="0" u="none" strike="noStrike" cap="all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 del </a:t>
            </a:r>
            <a:r>
              <a:rPr lang="en-US" sz="5100" b="1" i="0" u="none" strike="noStrike" cap="all" dirty="0" err="1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proyecto</a:t>
            </a:r>
            <a:r>
              <a:rPr lang="en-US" sz="5100" b="1" i="0" u="none" strike="noStrike" cap="all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)</a:t>
            </a:r>
            <a:endParaRPr lang="en-US" sz="5100" cap="all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5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7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B73492DE-004D-6336-1BBC-146928380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956" y="1359773"/>
            <a:ext cx="6144870" cy="431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641834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FD9A38F-9A2C-42E5-9013-4C4B1FFCB4F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8C45FB24-BEC6-4D44-888B-84AEBBA2DC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7ECF6D8-9EA4-45A1-AFEB-B7C326AF08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Crop design</Template>
  <TotalTime>22</TotalTime>
  <Words>456</Words>
  <Application>Microsoft Office PowerPoint</Application>
  <PresentationFormat>Panorámica</PresentationFormat>
  <Paragraphs>43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Arial</vt:lpstr>
      <vt:lpstr>Calibri</vt:lpstr>
      <vt:lpstr>Franklin Gothic Book</vt:lpstr>
      <vt:lpstr>Crop</vt:lpstr>
      <vt:lpstr>EDUCACIÓN DE CALIDAD g7</vt:lpstr>
      <vt:lpstr>Problema</vt:lpstr>
      <vt:lpstr>Solución  </vt:lpstr>
      <vt:lpstr>Tecnología Utilizada</vt:lpstr>
      <vt:lpstr>Requisitos funcionales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EDUCACIÓN DE CALIDAD g7</dc:title>
  <dc:creator>MARROQUIN TAROT, ANDRE</dc:creator>
  <cp:lastModifiedBy>MARROQUIN TAROT, ANDRE</cp:lastModifiedBy>
  <cp:revision>1</cp:revision>
  <dcterms:created xsi:type="dcterms:W3CDTF">2022-11-07T18:19:29Z</dcterms:created>
  <dcterms:modified xsi:type="dcterms:W3CDTF">2022-11-15T13:59:14Z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